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fdd328d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5fdd328d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b3d074d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5b3d074d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b3d074d6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5b3d074d6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fdd328d1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5fdd328d1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fdd328d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5fdd328d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3aa0d69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83aa0d69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3aa0d69b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83aa0d69b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83f97113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83f97113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3f97113b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83f97113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3f97113b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83f97113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3aa0d69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83aa0d69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fdd328d1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5fdd328d1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83aa0d69b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83aa0d69b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83aa0d69b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83aa0d69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3aa0d69b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83aa0d69b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3aa0d69b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83aa0d69b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3aa0d69b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83aa0d69b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45669dc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45669d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45669dc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45669dc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3aa0d69b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283aa0d69b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3f97113b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83f97113b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3f97113b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283f97113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3aa0d69b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83aa0d69b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3aa0d69b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83aa0d69b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945669dc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945669dc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90f906c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2490f906c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490f906c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490f906c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90f906c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490f906c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83f97113b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283f97113b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b3d074d6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25b3d074d6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8611e123a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8611e123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fdd328d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5fdd328d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fdd328d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5fdd328d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jerryjliu/llama_index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34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5" Type="http://schemas.openxmlformats.org/officeDocument/2006/relationships/image" Target="../media/image36.png"/><Relationship Id="rId14" Type="http://schemas.openxmlformats.org/officeDocument/2006/relationships/image" Target="../media/image7.png"/><Relationship Id="rId17" Type="http://schemas.openxmlformats.org/officeDocument/2006/relationships/image" Target="../media/image19.png"/><Relationship Id="rId16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18" Type="http://schemas.openxmlformats.org/officeDocument/2006/relationships/image" Target="../media/image6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11" Type="http://schemas.openxmlformats.org/officeDocument/2006/relationships/image" Target="../media/image8.png"/><Relationship Id="rId10" Type="http://schemas.openxmlformats.org/officeDocument/2006/relationships/image" Target="../media/image29.png"/><Relationship Id="rId21" Type="http://schemas.openxmlformats.org/officeDocument/2006/relationships/hyperlink" Target="https://llamahub.ai/" TargetMode="External"/><Relationship Id="rId13" Type="http://schemas.openxmlformats.org/officeDocument/2006/relationships/image" Target="../media/image3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lamahub.ai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7.png"/><Relationship Id="rId14" Type="http://schemas.openxmlformats.org/officeDocument/2006/relationships/image" Target="../media/image34.png"/><Relationship Id="rId17" Type="http://schemas.openxmlformats.org/officeDocument/2006/relationships/image" Target="../media/image9.png"/><Relationship Id="rId16" Type="http://schemas.openxmlformats.org/officeDocument/2006/relationships/image" Target="../media/image36.png"/><Relationship Id="rId5" Type="http://schemas.openxmlformats.org/officeDocument/2006/relationships/image" Target="../media/image14.png"/><Relationship Id="rId19" Type="http://schemas.openxmlformats.org/officeDocument/2006/relationships/image" Target="../media/image6.png"/><Relationship Id="rId6" Type="http://schemas.openxmlformats.org/officeDocument/2006/relationships/image" Target="../media/image2.png"/><Relationship Id="rId18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research.google.com/drive/16NtAFU6MKH8GqK54fiGEzCmG7aGENDxP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lab.research.google.com/drive/1c_0AwXRE8C2tAzMm0r5nUxUHtx1DcnNC?usp=shar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lab.research.google.com/drive/1nJBANBWFDPWdzX9AvkvgLR9ULjYMDtaL?usp=sharing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7.png"/><Relationship Id="rId14" Type="http://schemas.openxmlformats.org/officeDocument/2006/relationships/image" Target="../media/image34.png"/><Relationship Id="rId17" Type="http://schemas.openxmlformats.org/officeDocument/2006/relationships/image" Target="../media/image9.png"/><Relationship Id="rId16" Type="http://schemas.openxmlformats.org/officeDocument/2006/relationships/image" Target="../media/image36.png"/><Relationship Id="rId5" Type="http://schemas.openxmlformats.org/officeDocument/2006/relationships/image" Target="../media/image14.png"/><Relationship Id="rId19" Type="http://schemas.openxmlformats.org/officeDocument/2006/relationships/image" Target="../media/image6.png"/><Relationship Id="rId6" Type="http://schemas.openxmlformats.org/officeDocument/2006/relationships/image" Target="../media/image2.png"/><Relationship Id="rId18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lab.research.google.com/drive/12VHm2l3oSh-JGDInjYCf7yusXAiqk5PZ?usp=shari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rive.google.com/file/d/1RsX5mZBOahJ_quP2JC-fHb_D7tXXoEyq/view?usp=sharing" TargetMode="External"/><Relationship Id="rId4" Type="http://schemas.openxmlformats.org/officeDocument/2006/relationships/hyperlink" Target="https://drive.google.com/file/d/1kArz9u4k6Cl3yHkJ1Kk30p1P82vYFLUc/view?usp=shar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rive.google.com/file/d/1pxmxo0-1BW7LzAnVTxnZn8iLhzXdCjzx/view?usp=sharing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hyperlink" Target="https://gpt-index.readthedocs.io/en/stable/core_modules/supporting_modules/evaluation/root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olab.research.google.com/drive/1neEC_KwqXnUaWpqpFnrWvPMdxKBx2nQL?usp=sharin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hyperlink" Target="http://drive.google.com/file/d/16Tnlg0Set3VALV6dhXTBokbXZ_gWzKR1/view" TargetMode="External"/><Relationship Id="rId5" Type="http://schemas.openxmlformats.org/officeDocument/2006/relationships/image" Target="../media/image4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hyperlink" Target="https://www.loom.com/share/896051226fdb41b8bf172748963b243b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hyperlink" Target="https://youtu.be/5iNYhU_Zd2Y" TargetMode="External"/><Relationship Id="rId5" Type="http://schemas.openxmlformats.org/officeDocument/2006/relationships/hyperlink" Target="https://medium.com/llamaindex-blog/llamaindex-automatic-knowledge-transfer-kt-generation-for-code-bases-f3d91f21b7af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pt-index.readthedocs.io/en/latest/" TargetMode="External"/><Relationship Id="rId4" Type="http://schemas.openxmlformats.org/officeDocument/2006/relationships/hyperlink" Target="https://github.com/jerryjliu/llama_index/blob/main/CONTRIBUTING.md" TargetMode="External"/><Relationship Id="rId5" Type="http://schemas.openxmlformats.org/officeDocument/2006/relationships/hyperlink" Target="https://discord.gg/dGcwcsnxhU" TargetMode="External"/><Relationship Id="rId6" Type="http://schemas.openxmlformats.org/officeDocument/2006/relationships/hyperlink" Target="https://twitter.com/llama_index" TargetMode="External"/><Relationship Id="rId7" Type="http://schemas.openxmlformats.org/officeDocument/2006/relationships/hyperlink" Target="https://www.linkedin.com/company/llamaindex/" TargetMode="External"/><Relationship Id="rId8" Type="http://schemas.openxmlformats.org/officeDocument/2006/relationships/hyperlink" Target="https://forms.gle/4EXP195WyXL7XT6i6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linkedin.com/in/ravidesetty/" TargetMode="External"/><Relationship Id="rId4" Type="http://schemas.openxmlformats.org/officeDocument/2006/relationships/hyperlink" Target="https://forms.gle/4EXP195WyXL7XT6i6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11" Type="http://schemas.openxmlformats.org/officeDocument/2006/relationships/image" Target="../media/image15.png"/><Relationship Id="rId22" Type="http://schemas.openxmlformats.org/officeDocument/2006/relationships/image" Target="../media/image3.jpg"/><Relationship Id="rId10" Type="http://schemas.openxmlformats.org/officeDocument/2006/relationships/image" Target="../media/image8.png"/><Relationship Id="rId21" Type="http://schemas.openxmlformats.org/officeDocument/2006/relationships/image" Target="../media/image32.png"/><Relationship Id="rId13" Type="http://schemas.openxmlformats.org/officeDocument/2006/relationships/image" Target="../media/image9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5" Type="http://schemas.openxmlformats.org/officeDocument/2006/relationships/image" Target="../media/image34.png"/><Relationship Id="rId14" Type="http://schemas.openxmlformats.org/officeDocument/2006/relationships/image" Target="../media/image39.png"/><Relationship Id="rId17" Type="http://schemas.openxmlformats.org/officeDocument/2006/relationships/image" Target="../media/image19.png"/><Relationship Id="rId16" Type="http://schemas.openxmlformats.org/officeDocument/2006/relationships/image" Target="../media/image7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16.png"/><Relationship Id="rId18" Type="http://schemas.openxmlformats.org/officeDocument/2006/relationships/image" Target="../media/image27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7975" y="2980325"/>
            <a:ext cx="85206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rgbClr val="1F2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RAG with LlamaIndex</a:t>
            </a:r>
            <a:endParaRPr b="1" sz="3000">
              <a:solidFill>
                <a:srgbClr val="1F2D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9725" y="3585675"/>
            <a:ext cx="85206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Ravi Theja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Developer Advocate, LlamaIndex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https://github.com/jerryjliu/llama_index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80"/>
              <a:buNone/>
            </a:pPr>
            <a:r>
              <a:t/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9238" y="523825"/>
            <a:ext cx="2301275" cy="23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LlamaIndex: A data framework for LLM applications</a:t>
            </a:r>
            <a:endParaRPr b="1"/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311700" y="1152475"/>
            <a:ext cx="85206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Management and Query Engine for your LLM application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Offers components across the data lifecycle: ingest, index, and query over data</a:t>
            </a:r>
            <a:endParaRPr i="1"/>
          </a:p>
        </p:txBody>
      </p:sp>
      <p:sp>
        <p:nvSpPr>
          <p:cNvPr id="209" name="Google Shape;209;p22"/>
          <p:cNvSpPr/>
          <p:nvPr/>
        </p:nvSpPr>
        <p:spPr>
          <a:xfrm>
            <a:off x="1875050" y="2541250"/>
            <a:ext cx="17631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Ingestion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(LlamaHub 🦙)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4300050" y="2541250"/>
            <a:ext cx="17631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6752300" y="2541250"/>
            <a:ext cx="17631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Retrieval and Query Interface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328025" y="3678900"/>
            <a:ext cx="2522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Connect your existing data sources and data formats (API’s, PDF’s, docs, SQL, etc.)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3850175" y="3678900"/>
            <a:ext cx="2187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Store and index your data for different use cases. Integrate with different db’s.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6250100" y="3638500"/>
            <a:ext cx="2615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Given an input prompt, retrieve relevant context  and synthesize a knowledge-augmented output.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260885" y="2805322"/>
            <a:ext cx="744300" cy="603900"/>
          </a:xfrm>
          <a:prstGeom prst="roundRect">
            <a:avLst>
              <a:gd fmla="val 16667" name="adj"/>
            </a:avLst>
          </a:prstGeom>
          <a:solidFill>
            <a:srgbClr val="D2D2D2">
              <a:alpha val="5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22"/>
          <p:cNvGrpSpPr/>
          <p:nvPr/>
        </p:nvGrpSpPr>
        <p:grpSpPr>
          <a:xfrm>
            <a:off x="260885" y="2119550"/>
            <a:ext cx="744300" cy="603900"/>
            <a:chOff x="260885" y="2043350"/>
            <a:chExt cx="744300" cy="603900"/>
          </a:xfrm>
        </p:grpSpPr>
        <p:sp>
          <p:nvSpPr>
            <p:cNvPr id="217" name="Google Shape;217;p22"/>
            <p:cNvSpPr/>
            <p:nvPr/>
          </p:nvSpPr>
          <p:spPr>
            <a:xfrm>
              <a:off x="260885" y="2043350"/>
              <a:ext cx="7443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Notion app logo.png - Wikimedia Commons" id="218" name="Google Shape;218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8764" y="2198800"/>
              <a:ext cx="197228" cy="197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lack icon 2019.svg - Wikimedia Commons" id="219" name="Google Shape;21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6117" y="2198797"/>
              <a:ext cx="197228" cy="197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scord's Branding Guidelines" id="220" name="Google Shape;220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7396" y="2435776"/>
              <a:ext cx="21995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alesforce.com logo.svg - Wikimedia Commons" id="221" name="Google Shape;221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3736" y="2420732"/>
              <a:ext cx="281988" cy="1972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22"/>
          <p:cNvGrpSpPr/>
          <p:nvPr/>
        </p:nvGrpSpPr>
        <p:grpSpPr>
          <a:xfrm>
            <a:off x="236725" y="3498425"/>
            <a:ext cx="792600" cy="603900"/>
            <a:chOff x="236725" y="3574625"/>
            <a:chExt cx="792600" cy="603900"/>
          </a:xfrm>
        </p:grpSpPr>
        <p:sp>
          <p:nvSpPr>
            <p:cNvPr id="223" name="Google Shape;223;p22"/>
            <p:cNvSpPr/>
            <p:nvPr/>
          </p:nvSpPr>
          <p:spPr>
            <a:xfrm>
              <a:off x="236725" y="3574625"/>
              <a:ext cx="7926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PDF file icon.svg - Wikimedia Commons" id="224" name="Google Shape;224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2886" y="3745120"/>
              <a:ext cx="136087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PowerPoint (2019–present).svg - Wikimedia Commons" id="225" name="Google Shape;225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8655" y="3760161"/>
              <a:ext cx="17977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Excel (2019–present).svg - Wikimedia Commons" id="226" name="Google Shape;226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3425" y="3760143"/>
              <a:ext cx="179783" cy="16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- Free web icons" id="227" name="Google Shape;227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7008" y="3960730"/>
              <a:ext cx="179781" cy="179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peaker Icon.svg - Wikipedia" id="228" name="Google Shape;228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6637" y="3967050"/>
              <a:ext cx="167157" cy="1671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ile:Snowflake Logo.svg - Wikimedia Commons" id="229" name="Google Shape;229;p22"/>
          <p:cNvPicPr preferRelativeResize="0"/>
          <p:nvPr/>
        </p:nvPicPr>
        <p:blipFill rotWithShape="1">
          <a:blip r:embed="rId12">
            <a:alphaModFix/>
          </a:blip>
          <a:srcRect b="0" l="0" r="74385" t="0"/>
          <a:stretch/>
        </p:blipFill>
        <p:spPr>
          <a:xfrm>
            <a:off x="565990" y="3195762"/>
            <a:ext cx="197225" cy="18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230" name="Google Shape;230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7549" y="3002212"/>
            <a:ext cx="197226" cy="203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231" name="Google Shape;231;p22"/>
          <p:cNvPicPr preferRelativeResize="0"/>
          <p:nvPr/>
        </p:nvPicPr>
        <p:blipFill rotWithShape="1">
          <a:blip r:embed="rId14">
            <a:alphaModFix/>
          </a:blip>
          <a:srcRect b="0" l="0" r="85869" t="0"/>
          <a:stretch/>
        </p:blipFill>
        <p:spPr>
          <a:xfrm>
            <a:off x="761941" y="2973902"/>
            <a:ext cx="136081" cy="2604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2"/>
          <p:cNvGrpSpPr/>
          <p:nvPr/>
        </p:nvGrpSpPr>
        <p:grpSpPr>
          <a:xfrm>
            <a:off x="236720" y="4191521"/>
            <a:ext cx="792569" cy="603779"/>
            <a:chOff x="222575" y="3417300"/>
            <a:chExt cx="1724100" cy="1225200"/>
          </a:xfrm>
        </p:grpSpPr>
        <p:sp>
          <p:nvSpPr>
            <p:cNvPr id="233" name="Google Shape;233;p22"/>
            <p:cNvSpPr/>
            <p:nvPr/>
          </p:nvSpPr>
          <p:spPr>
            <a:xfrm>
              <a:off x="222575" y="3417300"/>
              <a:ext cx="1724100" cy="12252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necone 2.0: Take Vector Search from the Lab to Production | Pinecone" id="234" name="Google Shape;234;p22"/>
            <p:cNvPicPr preferRelativeResize="0"/>
            <p:nvPr/>
          </p:nvPicPr>
          <p:blipFill rotWithShape="1">
            <a:blip r:embed="rId15">
              <a:alphaModFix/>
            </a:blip>
            <a:srcRect b="10289" l="3741" r="76558" t="11168"/>
            <a:stretch/>
          </p:blipFill>
          <p:spPr>
            <a:xfrm>
              <a:off x="275117" y="3586075"/>
              <a:ext cx="400201" cy="435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- weaviate/weaviate: Weaviate is an open source vector search engine  that stores both objects and vectors, allowing for combining vector search  with structured filtering with the fault-tolerance and scalability of a" id="235" name="Google Shape;235;p22"/>
            <p:cNvPicPr preferRelativeResize="0"/>
            <p:nvPr/>
          </p:nvPicPr>
          <p:blipFill rotWithShape="1">
            <a:blip r:embed="rId16">
              <a:alphaModFix/>
            </a:blip>
            <a:srcRect b="0" l="9859" r="9391" t="27315"/>
            <a:stretch/>
          </p:blipFill>
          <p:spPr>
            <a:xfrm>
              <a:off x="762305" y="3617681"/>
              <a:ext cx="400206" cy="254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85698" y="4100515"/>
              <a:ext cx="510094" cy="3392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" name="Google Shape;237;p22"/>
          <p:cNvCxnSpPr>
            <a:stCxn id="209" idx="3"/>
            <a:endCxn id="210" idx="1"/>
          </p:cNvCxnSpPr>
          <p:nvPr/>
        </p:nvCxnSpPr>
        <p:spPr>
          <a:xfrm>
            <a:off x="3638150" y="3069100"/>
            <a:ext cx="66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p22"/>
          <p:cNvCxnSpPr>
            <a:stCxn id="210" idx="3"/>
            <a:endCxn id="211" idx="1"/>
          </p:cNvCxnSpPr>
          <p:nvPr/>
        </p:nvCxnSpPr>
        <p:spPr>
          <a:xfrm>
            <a:off x="6063150" y="3069100"/>
            <a:ext cx="68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" name="Google Shape;239;p22"/>
          <p:cNvCxnSpPr>
            <a:endCxn id="209" idx="1"/>
          </p:cNvCxnSpPr>
          <p:nvPr/>
        </p:nvCxnSpPr>
        <p:spPr>
          <a:xfrm>
            <a:off x="1111850" y="3069100"/>
            <a:ext cx="76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The Milvus Project · GitHub" id="240" name="Google Shape;240;p22"/>
          <p:cNvPicPr preferRelativeResize="0"/>
          <p:nvPr/>
        </p:nvPicPr>
        <p:blipFill rotWithShape="1">
          <a:blip r:embed="rId18">
            <a:alphaModFix/>
          </a:blip>
          <a:srcRect b="0" l="16878" r="11390" t="14273"/>
          <a:stretch/>
        </p:blipFill>
        <p:spPr>
          <a:xfrm>
            <a:off x="614126" y="4398472"/>
            <a:ext cx="332025" cy="3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>
            <p:ph type="title"/>
          </p:nvPr>
        </p:nvSpPr>
        <p:spPr>
          <a:xfrm>
            <a:off x="311700" y="178100"/>
            <a:ext cx="907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/>
              <a:t>LlamaIndex: 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/>
              <a:t>First Abstractions: Data Ingestion (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LlamaHub</a:t>
            </a:r>
            <a:r>
              <a:rPr b="1" lang="en" sz="2400"/>
              <a:t>)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/>
          </a:p>
        </p:txBody>
      </p:sp>
      <p:sp>
        <p:nvSpPr>
          <p:cNvPr id="246" name="Google Shape;246;p23"/>
          <p:cNvSpPr/>
          <p:nvPr/>
        </p:nvSpPr>
        <p:spPr>
          <a:xfrm>
            <a:off x="404385" y="2133097"/>
            <a:ext cx="744300" cy="603900"/>
          </a:xfrm>
          <a:prstGeom prst="roundRect">
            <a:avLst>
              <a:gd fmla="val 16667" name="adj"/>
            </a:avLst>
          </a:prstGeom>
          <a:solidFill>
            <a:srgbClr val="D2D2D2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23"/>
          <p:cNvGrpSpPr/>
          <p:nvPr/>
        </p:nvGrpSpPr>
        <p:grpSpPr>
          <a:xfrm>
            <a:off x="404385" y="1447325"/>
            <a:ext cx="744300" cy="603900"/>
            <a:chOff x="260885" y="2043350"/>
            <a:chExt cx="744300" cy="603900"/>
          </a:xfrm>
        </p:grpSpPr>
        <p:sp>
          <p:nvSpPr>
            <p:cNvPr id="248" name="Google Shape;248;p23"/>
            <p:cNvSpPr/>
            <p:nvPr/>
          </p:nvSpPr>
          <p:spPr>
            <a:xfrm>
              <a:off x="260885" y="2043350"/>
              <a:ext cx="7443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Notion app logo.png - Wikimedia Commons" id="249" name="Google Shape;249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8764" y="2198800"/>
              <a:ext cx="197228" cy="197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lack icon 2019.svg - Wikimedia Commons" id="250" name="Google Shape;250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6117" y="2198797"/>
              <a:ext cx="197228" cy="197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scord's Branding Guidelines" id="251" name="Google Shape;251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7396" y="2435776"/>
              <a:ext cx="21995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alesforce.com logo.svg - Wikimedia Commons" id="252" name="Google Shape;252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3736" y="2420732"/>
              <a:ext cx="281988" cy="1972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3"/>
          <p:cNvGrpSpPr/>
          <p:nvPr/>
        </p:nvGrpSpPr>
        <p:grpSpPr>
          <a:xfrm>
            <a:off x="380225" y="2826200"/>
            <a:ext cx="792600" cy="603900"/>
            <a:chOff x="236725" y="3574625"/>
            <a:chExt cx="792600" cy="603900"/>
          </a:xfrm>
        </p:grpSpPr>
        <p:sp>
          <p:nvSpPr>
            <p:cNvPr id="254" name="Google Shape;254;p23"/>
            <p:cNvSpPr/>
            <p:nvPr/>
          </p:nvSpPr>
          <p:spPr>
            <a:xfrm>
              <a:off x="236725" y="3574625"/>
              <a:ext cx="7926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PDF file icon.svg - Wikimedia Commons" id="255" name="Google Shape;255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2886" y="3745120"/>
              <a:ext cx="136087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PowerPoint (2019–present).svg - Wikimedia Commons" id="256" name="Google Shape;256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55" y="3760161"/>
              <a:ext cx="17977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Excel (2019–present).svg - Wikimedia Commons" id="257" name="Google Shape;257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53425" y="3760143"/>
              <a:ext cx="179783" cy="16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- Free web icons" id="258" name="Google Shape;258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7008" y="3960730"/>
              <a:ext cx="179781" cy="179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peaker Icon.svg - Wikipedia" id="259" name="Google Shape;259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76637" y="3967050"/>
              <a:ext cx="167157" cy="1671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ile:Snowflake Logo.svg - Wikimedia Commons" id="260" name="Google Shape;260;p23"/>
          <p:cNvPicPr preferRelativeResize="0"/>
          <p:nvPr/>
        </p:nvPicPr>
        <p:blipFill rotWithShape="1">
          <a:blip r:embed="rId13">
            <a:alphaModFix/>
          </a:blip>
          <a:srcRect b="0" l="0" r="74385" t="0"/>
          <a:stretch/>
        </p:blipFill>
        <p:spPr>
          <a:xfrm>
            <a:off x="709490" y="2523537"/>
            <a:ext cx="197225" cy="18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261" name="Google Shape;261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1049" y="2329987"/>
            <a:ext cx="197226" cy="203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262" name="Google Shape;262;p23"/>
          <p:cNvPicPr preferRelativeResize="0"/>
          <p:nvPr/>
        </p:nvPicPr>
        <p:blipFill rotWithShape="1">
          <a:blip r:embed="rId15">
            <a:alphaModFix/>
          </a:blip>
          <a:srcRect b="0" l="0" r="85868" t="0"/>
          <a:stretch/>
        </p:blipFill>
        <p:spPr>
          <a:xfrm>
            <a:off x="905441" y="2301677"/>
            <a:ext cx="136081" cy="2604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3"/>
          <p:cNvGrpSpPr/>
          <p:nvPr/>
        </p:nvGrpSpPr>
        <p:grpSpPr>
          <a:xfrm>
            <a:off x="380220" y="3519295"/>
            <a:ext cx="792569" cy="603779"/>
            <a:chOff x="222575" y="3417300"/>
            <a:chExt cx="1724100" cy="1225200"/>
          </a:xfrm>
        </p:grpSpPr>
        <p:sp>
          <p:nvSpPr>
            <p:cNvPr id="264" name="Google Shape;264;p23"/>
            <p:cNvSpPr/>
            <p:nvPr/>
          </p:nvSpPr>
          <p:spPr>
            <a:xfrm>
              <a:off x="222575" y="3417300"/>
              <a:ext cx="1724100" cy="12252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necone 2.0: Take Vector Search from the Lab to Production | Pinecone" id="265" name="Google Shape;265;p23"/>
            <p:cNvPicPr preferRelativeResize="0"/>
            <p:nvPr/>
          </p:nvPicPr>
          <p:blipFill rotWithShape="1">
            <a:blip r:embed="rId16">
              <a:alphaModFix/>
            </a:blip>
            <a:srcRect b="10289" l="3740" r="76557" t="11168"/>
            <a:stretch/>
          </p:blipFill>
          <p:spPr>
            <a:xfrm>
              <a:off x="275117" y="3586075"/>
              <a:ext cx="400201" cy="435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- weaviate/weaviate: Weaviate is an open source vector search engine  that stores both objects and vectors, allowing for combining vector search  with structured filtering with the fault-tolerance and scalability of a" id="266" name="Google Shape;266;p23"/>
            <p:cNvPicPr preferRelativeResize="0"/>
            <p:nvPr/>
          </p:nvPicPr>
          <p:blipFill rotWithShape="1">
            <a:blip r:embed="rId17">
              <a:alphaModFix/>
            </a:blip>
            <a:srcRect b="0" l="9859" r="9391" t="27315"/>
            <a:stretch/>
          </p:blipFill>
          <p:spPr>
            <a:xfrm>
              <a:off x="762305" y="3617681"/>
              <a:ext cx="400206" cy="254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85698" y="4100515"/>
              <a:ext cx="510094" cy="339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The Milvus Project · GitHub" id="268" name="Google Shape;268;p23"/>
          <p:cNvPicPr preferRelativeResize="0"/>
          <p:nvPr/>
        </p:nvPicPr>
        <p:blipFill rotWithShape="1">
          <a:blip r:embed="rId19">
            <a:alphaModFix/>
          </a:blip>
          <a:srcRect b="0" l="16878" r="11390" t="14273"/>
          <a:stretch/>
        </p:blipFill>
        <p:spPr>
          <a:xfrm>
            <a:off x="757626" y="3726247"/>
            <a:ext cx="332025" cy="39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3"/>
          <p:cNvCxnSpPr/>
          <p:nvPr/>
        </p:nvCxnSpPr>
        <p:spPr>
          <a:xfrm>
            <a:off x="1293100" y="2653675"/>
            <a:ext cx="76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0" name="Google Shape;270;p23"/>
          <p:cNvSpPr/>
          <p:nvPr/>
        </p:nvSpPr>
        <p:spPr>
          <a:xfrm>
            <a:off x="2110075" y="2391925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LlamaHub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Loaders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23"/>
          <p:cNvCxnSpPr/>
          <p:nvPr/>
        </p:nvCxnSpPr>
        <p:spPr>
          <a:xfrm>
            <a:off x="3122250" y="2615775"/>
            <a:ext cx="76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p23"/>
          <p:cNvSpPr/>
          <p:nvPr/>
        </p:nvSpPr>
        <p:spPr>
          <a:xfrm>
            <a:off x="3933725" y="2354038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80225" y="1386900"/>
            <a:ext cx="3941574" cy="28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 txBox="1"/>
          <p:nvPr/>
        </p:nvSpPr>
        <p:spPr>
          <a:xfrm>
            <a:off x="5453150" y="4423375"/>
            <a:ext cx="2794500" cy="396900"/>
          </a:xfrm>
          <a:prstGeom prst="rect">
            <a:avLst/>
          </a:prstGeom>
          <a:solidFill>
            <a:srgbClr val="BA21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100+ Data Loaders in </a:t>
            </a:r>
            <a:r>
              <a:rPr b="0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LlamaHub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311700" y="13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First Abstractions - Indexing</a:t>
            </a:r>
            <a:endParaRPr b="1"/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270625" y="1058900"/>
            <a:ext cx="8520600" cy="15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Indexing: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Document (text) is split into multiple chunks and embedding for each chunk is created.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Chunk + Embedding is abstracted as Node.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nodes are stored in in-memory index or Vector DB.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Document from different sources are broken down as per settings</a:t>
            </a:r>
            <a:endParaRPr i="1"/>
          </a:p>
        </p:txBody>
      </p:sp>
      <p:sp>
        <p:nvSpPr>
          <p:cNvPr id="281" name="Google Shape;281;p24"/>
          <p:cNvSpPr/>
          <p:nvPr/>
        </p:nvSpPr>
        <p:spPr>
          <a:xfrm>
            <a:off x="2413625" y="3201900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1677825" y="3337650"/>
            <a:ext cx="6834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434675" y="4252125"/>
            <a:ext cx="843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Works with different vector DB’s such as Pinecone, Weaviate, Qdrant.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Notion app logo.png - Wikimedia Commons" id="284" name="Google Shape;2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25" y="3020056"/>
            <a:ext cx="851800" cy="8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 txBox="1"/>
          <p:nvPr/>
        </p:nvSpPr>
        <p:spPr>
          <a:xfrm>
            <a:off x="2434575" y="2762725"/>
            <a:ext cx="7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2202575" y="3261300"/>
            <a:ext cx="13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CHUNK-1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EMBEDDING-1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3555625" y="3184200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3602350" y="2762725"/>
            <a:ext cx="7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3429925" y="3261300"/>
            <a:ext cx="13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CHUNK-2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EMBEDDING-2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4714025" y="3201900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4770125" y="2762725"/>
            <a:ext cx="8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4418800" y="3278988"/>
            <a:ext cx="14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CHUNK-3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EMBEDDING-3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5809325" y="3319950"/>
            <a:ext cx="6834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6624125" y="2906463"/>
            <a:ext cx="1451700" cy="96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In-memory Index/ Vector DB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Vector Store Index</a:t>
            </a:r>
            <a:endParaRPr b="1"/>
          </a:p>
        </p:txBody>
      </p:sp>
      <p:grpSp>
        <p:nvGrpSpPr>
          <p:cNvPr id="300" name="Google Shape;300;p25"/>
          <p:cNvGrpSpPr/>
          <p:nvPr/>
        </p:nvGrpSpPr>
        <p:grpSpPr>
          <a:xfrm>
            <a:off x="311700" y="2809688"/>
            <a:ext cx="680700" cy="1024800"/>
            <a:chOff x="311700" y="3529725"/>
            <a:chExt cx="680700" cy="1024800"/>
          </a:xfrm>
        </p:grpSpPr>
        <p:sp>
          <p:nvSpPr>
            <p:cNvPr id="301" name="Google Shape;301;p25"/>
            <p:cNvSpPr/>
            <p:nvPr/>
          </p:nvSpPr>
          <p:spPr>
            <a:xfrm>
              <a:off x="311700" y="3529725"/>
              <a:ext cx="680700" cy="102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Doc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Notion app logo.png - Wikimedia Commons" id="302" name="Google Shape;30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1700" y="389335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3" name="Google Shape;303;p25"/>
          <p:cNvCxnSpPr>
            <a:stCxn id="301" idx="3"/>
            <a:endCxn id="304" idx="1"/>
          </p:cNvCxnSpPr>
          <p:nvPr/>
        </p:nvCxnSpPr>
        <p:spPr>
          <a:xfrm>
            <a:off x="992400" y="3322088"/>
            <a:ext cx="1345800" cy="3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05" name="Google Shape;305;p25"/>
          <p:cNvGrpSpPr/>
          <p:nvPr/>
        </p:nvGrpSpPr>
        <p:grpSpPr>
          <a:xfrm>
            <a:off x="576500" y="5692475"/>
            <a:ext cx="3611150" cy="1476950"/>
            <a:chOff x="3026650" y="2656700"/>
            <a:chExt cx="3611150" cy="1476950"/>
          </a:xfrm>
        </p:grpSpPr>
        <p:sp>
          <p:nvSpPr>
            <p:cNvPr id="306" name="Google Shape;306;p25"/>
            <p:cNvSpPr/>
            <p:nvPr/>
          </p:nvSpPr>
          <p:spPr>
            <a:xfrm>
              <a:off x="3026650" y="2656700"/>
              <a:ext cx="3611150" cy="1476950"/>
            </a:xfrm>
            <a:prstGeom prst="flowChartMagneticDrum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Vector Store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3362950" y="3274875"/>
              <a:ext cx="536400" cy="4485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Node1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108125" y="3274875"/>
              <a:ext cx="536400" cy="4485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Node2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4853300" y="3274875"/>
              <a:ext cx="536400" cy="4485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3308950" y="3766825"/>
              <a:ext cx="644400" cy="1968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Embedding1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054125" y="3766825"/>
              <a:ext cx="644400" cy="1968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Embedding2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4799300" y="3766825"/>
              <a:ext cx="644400" cy="1968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Embedding3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4" name="Google Shape;304;p25"/>
          <p:cNvPicPr preferRelativeResize="0"/>
          <p:nvPr/>
        </p:nvPicPr>
        <p:blipFill rotWithShape="1">
          <a:blip r:embed="rId4">
            <a:alphaModFix/>
          </a:blip>
          <a:srcRect b="27919" l="17496" r="17365" t="28182"/>
          <a:stretch/>
        </p:blipFill>
        <p:spPr>
          <a:xfrm>
            <a:off x="2338050" y="2226113"/>
            <a:ext cx="5484800" cy="22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 txBox="1"/>
          <p:nvPr/>
        </p:nvSpPr>
        <p:spPr>
          <a:xfrm>
            <a:off x="107850" y="1272875"/>
            <a:ext cx="4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Documents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2832000" y="1518525"/>
            <a:ext cx="461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Stored as Nodes in a vector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Node is indexed with an embedding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First Abstractions - Retrieval</a:t>
            </a:r>
            <a:endParaRPr b="1"/>
          </a:p>
        </p:txBody>
      </p:sp>
      <p:sp>
        <p:nvSpPr>
          <p:cNvPr id="320" name="Google Shape;320;p26"/>
          <p:cNvSpPr txBox="1"/>
          <p:nvPr>
            <p:ph idx="1" type="body"/>
          </p:nvPr>
        </p:nvSpPr>
        <p:spPr>
          <a:xfrm>
            <a:off x="393725" y="828925"/>
            <a:ext cx="85206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When user asks a query.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It retrieves the nodes and ranks them based on embedding similarity between query and nodes.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Post-process the retrieved nodes if needed.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Directs the retrieved nodes to Response Synthesis module.</a:t>
            </a:r>
            <a:endParaRPr/>
          </a:p>
        </p:txBody>
      </p:sp>
      <p:pic>
        <p:nvPicPr>
          <p:cNvPr id="321" name="Google Shape;321;p26"/>
          <p:cNvPicPr preferRelativeResize="0"/>
          <p:nvPr/>
        </p:nvPicPr>
        <p:blipFill rotWithShape="1">
          <a:blip r:embed="rId3">
            <a:alphaModFix/>
          </a:blip>
          <a:srcRect b="18586" l="14815" r="14701" t="17120"/>
          <a:stretch/>
        </p:blipFill>
        <p:spPr>
          <a:xfrm>
            <a:off x="2026781" y="1900425"/>
            <a:ext cx="4483769" cy="32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/>
          <p:nvPr>
            <p:ph type="title"/>
          </p:nvPr>
        </p:nvSpPr>
        <p:spPr>
          <a:xfrm>
            <a:off x="364575" y="264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First Abstractions - Response Synthesis</a:t>
            </a:r>
            <a:endParaRPr b="1"/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75" y="1389775"/>
            <a:ext cx="8839204" cy="330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Data Indices + Query Interface</a:t>
            </a:r>
            <a:endParaRPr b="1"/>
          </a:p>
        </p:txBody>
      </p:sp>
      <p:pic>
        <p:nvPicPr>
          <p:cNvPr id="333" name="Google Shape;3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63" y="1108775"/>
            <a:ext cx="8866074" cy="135524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311700" y="2464025"/>
            <a:ext cx="14490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b="1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source documents </a:t>
            </a: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are stored in a data collection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In-memory, MongoDB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2201975" y="2464025"/>
            <a:ext cx="14490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b="1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data indices</a:t>
            </a: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 help to provide a view of your raw data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Vectors, keyword lookups, summaries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3991750" y="2464025"/>
            <a:ext cx="1710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retriever </a:t>
            </a: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helps to retrieve relevant documents for your query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6091500" y="2464025"/>
            <a:ext cx="1596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query engine </a:t>
            </a: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manages retrieval and synthesis given the query. 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Documents</a:t>
            </a:r>
            <a:endParaRPr/>
          </a:p>
        </p:txBody>
      </p:sp>
      <p:pic>
        <p:nvPicPr>
          <p:cNvPr id="343" name="Google Shape;3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325" y="1110575"/>
            <a:ext cx="631586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Semantic Search</a:t>
            </a:r>
            <a:endParaRPr b="1"/>
          </a:p>
        </p:txBody>
      </p:sp>
      <p:sp>
        <p:nvSpPr>
          <p:cNvPr id="349" name="Google Shape;349;p30"/>
          <p:cNvSpPr txBox="1"/>
          <p:nvPr>
            <p:ph idx="1" type="body"/>
          </p:nvPr>
        </p:nvSpPr>
        <p:spPr>
          <a:xfrm>
            <a:off x="311700" y="3432500"/>
            <a:ext cx="8520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Answer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400"/>
              <a:t>17,455 million</a:t>
            </a:r>
            <a:endParaRPr sz="1400"/>
          </a:p>
        </p:txBody>
      </p:sp>
      <p:sp>
        <p:nvSpPr>
          <p:cNvPr id="350" name="Google Shape;350;p30"/>
          <p:cNvSpPr txBox="1"/>
          <p:nvPr/>
        </p:nvSpPr>
        <p:spPr>
          <a:xfrm>
            <a:off x="377975" y="1304425"/>
            <a:ext cx="83229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llama_index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VectorStoreIndex, SimpleDirectoryReader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documents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SimpleDirectoryReader(</a:t>
            </a:r>
            <a:r>
              <a:rPr b="0" i="0" lang="en" sz="1200" u="none" cap="none" strike="noStrike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'data'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load_data()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index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VectorStoreIndex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from_documents(documents)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query_engine = index.as_query_engine()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response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query_engine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query(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"What is the revenue of uber in 2021?"</a:t>
            </a:r>
            <a:endParaRPr b="0" i="0" sz="1200" u="none" cap="none" strike="noStrike">
              <a:solidFill>
                <a:srgbClr val="BA212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Summarization - SummaryIndex</a:t>
            </a:r>
            <a:endParaRPr/>
          </a:p>
        </p:txBody>
      </p:sp>
      <p:pic>
        <p:nvPicPr>
          <p:cNvPr id="356" name="Google Shape;3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75" y="1351975"/>
            <a:ext cx="9380675" cy="27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Context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LLMs are a phenomenal piece of technology for knowledge generation and reasoning. They are pre-trained on large amounts of </a:t>
            </a:r>
            <a:r>
              <a:rPr b="1" lang="en"/>
              <a:t>publicly available data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hatGPT logo.svg"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9225" y="2660500"/>
            <a:ext cx="11430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stCxn id="63" idx="3"/>
          </p:cNvCxnSpPr>
          <p:nvPr/>
        </p:nvCxnSpPr>
        <p:spPr>
          <a:xfrm>
            <a:off x="3692225" y="3232000"/>
            <a:ext cx="13821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" name="Google Shape;65;p14"/>
          <p:cNvSpPr/>
          <p:nvPr/>
        </p:nvSpPr>
        <p:spPr>
          <a:xfrm>
            <a:off x="5074325" y="2399500"/>
            <a:ext cx="2102100" cy="166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Question-Answering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584325" y="38035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LLM’s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Summarization</a:t>
            </a:r>
            <a:endParaRPr b="1"/>
          </a:p>
        </p:txBody>
      </p:sp>
      <p:sp>
        <p:nvSpPr>
          <p:cNvPr id="362" name="Google Shape;362;p32"/>
          <p:cNvSpPr txBox="1"/>
          <p:nvPr/>
        </p:nvSpPr>
        <p:spPr>
          <a:xfrm>
            <a:off x="489375" y="1286325"/>
            <a:ext cx="7116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llama_index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SummaryIndex, SimpleDirectoryReader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documents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SimpleDirectoryReader(</a:t>
            </a:r>
            <a:r>
              <a:rPr b="0" i="0" lang="en" sz="1200" u="none" cap="none" strike="noStrike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'data'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load_data()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index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SummaryIndex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from_documents(documents)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query_engine = index.as_query_engine()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response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query_engine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query(</a:t>
            </a:r>
            <a:r>
              <a:rPr b="0" i="0" lang="en" sz="1200" u="none" cap="none" strike="noStrike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"Provide the summary."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2"/>
          <p:cNvSpPr txBox="1"/>
          <p:nvPr>
            <p:ph idx="1" type="body"/>
          </p:nvPr>
        </p:nvSpPr>
        <p:spPr>
          <a:xfrm>
            <a:off x="311700" y="3432500"/>
            <a:ext cx="8520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Answer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author began writing and programming before college, and studied philosophy in college before switching to AI.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 realized that AI, as practiced at the time, was a hoax and decided to focus on Lisp hacking instead.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 wrote a book about Lisp hacking and graduated with a PhD in computer science.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….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1703775" y="20462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- 1</a:t>
            </a:r>
            <a:endParaRPr sz="3000"/>
          </a:p>
        </p:txBody>
      </p:sp>
      <p:sp>
        <p:nvSpPr>
          <p:cNvPr id="369" name="Google Shape;369;p33"/>
          <p:cNvSpPr txBox="1"/>
          <p:nvPr/>
        </p:nvSpPr>
        <p:spPr>
          <a:xfrm>
            <a:off x="2469300" y="30380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482425" y="8705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RAG with LlamaIndex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/>
          <p:nvPr>
            <p:ph type="title"/>
          </p:nvPr>
        </p:nvSpPr>
        <p:spPr>
          <a:xfrm>
            <a:off x="2429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BREAK - 15 minutes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type="title"/>
          </p:nvPr>
        </p:nvSpPr>
        <p:spPr>
          <a:xfrm>
            <a:off x="311700" y="10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Saving And Loading the index</a:t>
            </a:r>
            <a:endParaRPr/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26075"/>
            <a:ext cx="8607749" cy="41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4366"/>
            <a:ext cx="9144003" cy="4321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>
            <a:off x="311700" y="16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Customizing LLM, Embeddings, Nodes</a:t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225" y="903500"/>
            <a:ext cx="4818534" cy="40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idx="1" type="body"/>
          </p:nvPr>
        </p:nvSpPr>
        <p:spPr>
          <a:xfrm>
            <a:off x="2357475" y="19860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- 2</a:t>
            </a:r>
            <a:endParaRPr sz="3000"/>
          </a:p>
        </p:txBody>
      </p:sp>
      <p:sp>
        <p:nvSpPr>
          <p:cNvPr id="398" name="Google Shape;398;p38"/>
          <p:cNvSpPr txBox="1"/>
          <p:nvPr/>
        </p:nvSpPr>
        <p:spPr>
          <a:xfrm>
            <a:off x="3123000" y="29778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740475" y="8017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 RAG with LlamaIndex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/>
        </p:nvSpPr>
        <p:spPr>
          <a:xfrm>
            <a:off x="725075" y="407850"/>
            <a:ext cx="435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Index to query?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700" y="1036925"/>
            <a:ext cx="4086252" cy="38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Building a Unified Query Interface</a:t>
            </a:r>
            <a:endParaRPr b="1"/>
          </a:p>
        </p:txBody>
      </p:sp>
      <p:sp>
        <p:nvSpPr>
          <p:cNvPr id="411" name="Google Shape;411;p40"/>
          <p:cNvSpPr txBox="1"/>
          <p:nvPr/>
        </p:nvSpPr>
        <p:spPr>
          <a:xfrm>
            <a:off x="405475" y="1293275"/>
            <a:ext cx="31455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use a “Router” abstraction to route to different query engines.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instance, can </a:t>
            </a: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joint semantic search / summarization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2050" y="896275"/>
            <a:ext cx="3844901" cy="403395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0"/>
          <p:cNvSpPr txBox="1"/>
          <p:nvPr/>
        </p:nvSpPr>
        <p:spPr>
          <a:xfrm>
            <a:off x="5238900" y="2341300"/>
            <a:ext cx="1806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>
            <p:ph idx="1" type="body"/>
          </p:nvPr>
        </p:nvSpPr>
        <p:spPr>
          <a:xfrm>
            <a:off x="2357475" y="19860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- 3</a:t>
            </a:r>
            <a:endParaRPr sz="3000"/>
          </a:p>
        </p:txBody>
      </p:sp>
      <p:sp>
        <p:nvSpPr>
          <p:cNvPr id="419" name="Google Shape;419;p41"/>
          <p:cNvSpPr txBox="1"/>
          <p:nvPr/>
        </p:nvSpPr>
        <p:spPr>
          <a:xfrm>
            <a:off x="3123000" y="29778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740475" y="8017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Router Query Engine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Context</a:t>
            </a:r>
            <a:endParaRPr b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best augment LLMs with our own </a:t>
            </a:r>
            <a:r>
              <a:rPr b="1" lang="en"/>
              <a:t>private data</a:t>
            </a:r>
            <a:r>
              <a:rPr lang="en"/>
              <a:t>?</a:t>
            </a:r>
            <a:endParaRPr/>
          </a:p>
        </p:txBody>
      </p:sp>
      <p:pic>
        <p:nvPicPr>
          <p:cNvPr descr="ChatGPT logo.svg"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138" y="2554475"/>
            <a:ext cx="11430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>
            <a:stCxn id="73" idx="3"/>
            <a:endCxn id="75" idx="1"/>
          </p:cNvCxnSpPr>
          <p:nvPr/>
        </p:nvCxnSpPr>
        <p:spPr>
          <a:xfrm>
            <a:off x="5745138" y="3125975"/>
            <a:ext cx="1083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" name="Google Shape;75;p15"/>
          <p:cNvSpPr/>
          <p:nvPr/>
        </p:nvSpPr>
        <p:spPr>
          <a:xfrm>
            <a:off x="6828325" y="2293475"/>
            <a:ext cx="2102100" cy="166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Question-Answering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637250" y="3697475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LLM’s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255900" y="1856125"/>
            <a:ext cx="1510200" cy="1225200"/>
          </a:xfrm>
          <a:prstGeom prst="roundRect">
            <a:avLst>
              <a:gd fmla="val 16667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API’s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23475" y="1856125"/>
            <a:ext cx="1608300" cy="1225200"/>
          </a:xfrm>
          <a:prstGeom prst="roundRect">
            <a:avLst>
              <a:gd fmla="val 16667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Files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255900" y="3402250"/>
            <a:ext cx="1510200" cy="1225200"/>
          </a:xfrm>
          <a:prstGeom prst="roundRect">
            <a:avLst>
              <a:gd fmla="val 16667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DB’s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Notion app logo.png - Wikimedia Commons"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4800" y="21715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lack icon 2019.svg - Wikimedia Commons" id="81" name="Google Shape;8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750" y="2171545"/>
            <a:ext cx="400199" cy="40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rd's Branding Guidelines" id="82" name="Google Shape;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1731" y="2652400"/>
            <a:ext cx="446325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alesforce.com logo.svg - Wikimedia Commons" id="83" name="Google Shape;8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32753" y="2621875"/>
            <a:ext cx="572191" cy="40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DF file icon.svg - Wikimedia Commons" id="84" name="Google Shape;8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7725" y="2202078"/>
            <a:ext cx="276136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PowerPoint (2019–present).svg - Wikimedia Commons" id="85" name="Google Shape;8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5547" y="2232599"/>
            <a:ext cx="364795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Excel (2019–present).svg - Wikimedia Commons" id="86" name="Google Shape;86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71925" y="2232561"/>
            <a:ext cx="364800" cy="339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- Free web icons" id="87" name="Google Shape;87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5700" y="2639575"/>
            <a:ext cx="364800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peaker Icon.svg - Wikipedia" id="88" name="Google Shape;88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7375" y="2652398"/>
            <a:ext cx="339181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nowflake Logo.svg - Wikimedia Commons" id="89" name="Google Shape;89;p15"/>
          <p:cNvPicPr preferRelativeResize="0"/>
          <p:nvPr/>
        </p:nvPicPr>
        <p:blipFill rotWithShape="1">
          <a:blip r:embed="rId13">
            <a:alphaModFix/>
          </a:blip>
          <a:srcRect b="0" l="0" r="74385" t="0"/>
          <a:stretch/>
        </p:blipFill>
        <p:spPr>
          <a:xfrm>
            <a:off x="2874997" y="4194497"/>
            <a:ext cx="400200" cy="374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90" name="Google Shape;90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52043" y="3801763"/>
            <a:ext cx="400200" cy="41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91" name="Google Shape;91;p15"/>
          <p:cNvPicPr preferRelativeResize="0"/>
          <p:nvPr/>
        </p:nvPicPr>
        <p:blipFill rotWithShape="1">
          <a:blip r:embed="rId15">
            <a:alphaModFix/>
          </a:blip>
          <a:srcRect b="0" l="0" r="85870" t="0"/>
          <a:stretch/>
        </p:blipFill>
        <p:spPr>
          <a:xfrm>
            <a:off x="3272605" y="3744318"/>
            <a:ext cx="276125" cy="528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5"/>
          <p:cNvGrpSpPr/>
          <p:nvPr/>
        </p:nvGrpSpPr>
        <p:grpSpPr>
          <a:xfrm>
            <a:off x="423467" y="3417300"/>
            <a:ext cx="1608240" cy="1225200"/>
            <a:chOff x="222575" y="3417300"/>
            <a:chExt cx="1724100" cy="1225200"/>
          </a:xfrm>
        </p:grpSpPr>
        <p:sp>
          <p:nvSpPr>
            <p:cNvPr id="93" name="Google Shape;93;p15"/>
            <p:cNvSpPr/>
            <p:nvPr/>
          </p:nvSpPr>
          <p:spPr>
            <a:xfrm>
              <a:off x="222575" y="3417300"/>
              <a:ext cx="1724100" cy="12252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Vector Stores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necone 2.0: Take Vector Search from the Lab to Production | Pinecone" id="94" name="Google Shape;94;p15"/>
            <p:cNvPicPr preferRelativeResize="0"/>
            <p:nvPr/>
          </p:nvPicPr>
          <p:blipFill rotWithShape="1">
            <a:blip r:embed="rId16">
              <a:alphaModFix/>
            </a:blip>
            <a:srcRect b="10289" l="3742" r="76558" t="11168"/>
            <a:stretch/>
          </p:blipFill>
          <p:spPr>
            <a:xfrm>
              <a:off x="423481" y="3838987"/>
              <a:ext cx="296018" cy="322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- weaviate/weaviate: Weaviate is an open source vector search engine  that stores both objects and vectors, allowing for combining vector search  with structured filtering with the fault-tolerance and scalability of a" id="95" name="Google Shape;95;p15"/>
            <p:cNvPicPr preferRelativeResize="0"/>
            <p:nvPr/>
          </p:nvPicPr>
          <p:blipFill rotWithShape="1">
            <a:blip r:embed="rId17">
              <a:alphaModFix/>
            </a:blip>
            <a:srcRect b="0" l="9859" r="9391" t="27315"/>
            <a:stretch/>
          </p:blipFill>
          <p:spPr>
            <a:xfrm>
              <a:off x="849602" y="3892747"/>
              <a:ext cx="363609" cy="231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66493" y="4212075"/>
              <a:ext cx="510094" cy="3392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7" name="Google Shape;97;p15"/>
          <p:cNvCxnSpPr>
            <a:endCxn id="73" idx="1"/>
          </p:cNvCxnSpPr>
          <p:nvPr/>
        </p:nvCxnSpPr>
        <p:spPr>
          <a:xfrm>
            <a:off x="3739638" y="3125075"/>
            <a:ext cx="8625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" name="Google Shape;98;p15"/>
          <p:cNvSpPr txBox="1"/>
          <p:nvPr/>
        </p:nvSpPr>
        <p:spPr>
          <a:xfrm>
            <a:off x="3939925" y="2294700"/>
            <a:ext cx="48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Milvus Project · GitHub" id="99" name="Google Shape;99;p15"/>
          <p:cNvPicPr preferRelativeResize="0"/>
          <p:nvPr/>
        </p:nvPicPr>
        <p:blipFill rotWithShape="1">
          <a:blip r:embed="rId19">
            <a:alphaModFix/>
          </a:blip>
          <a:srcRect b="0" l="16878" r="11390" t="14273"/>
          <a:stretch/>
        </p:blipFill>
        <p:spPr>
          <a:xfrm>
            <a:off x="1431178" y="3801774"/>
            <a:ext cx="572200" cy="68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9975" y="431850"/>
            <a:ext cx="470403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2"/>
          <p:cNvSpPr txBox="1"/>
          <p:nvPr/>
        </p:nvSpPr>
        <p:spPr>
          <a:xfrm>
            <a:off x="566475" y="158600"/>
            <a:ext cx="435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Comparisons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3"/>
          <p:cNvPicPr preferRelativeResize="0"/>
          <p:nvPr/>
        </p:nvPicPr>
        <p:blipFill rotWithShape="1">
          <a:blip r:embed="rId3">
            <a:alphaModFix/>
          </a:blip>
          <a:srcRect b="7840" l="7925" r="8025" t="8393"/>
          <a:stretch/>
        </p:blipFill>
        <p:spPr>
          <a:xfrm>
            <a:off x="4805951" y="0"/>
            <a:ext cx="43380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 txBox="1"/>
          <p:nvPr>
            <p:ph type="title"/>
          </p:nvPr>
        </p:nvSpPr>
        <p:spPr>
          <a:xfrm>
            <a:off x="311700" y="48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Document Comparisons</a:t>
            </a:r>
            <a:endParaRPr b="1"/>
          </a:p>
        </p:txBody>
      </p:sp>
      <p:sp>
        <p:nvSpPr>
          <p:cNvPr id="433" name="Google Shape;433;p43"/>
          <p:cNvSpPr txBox="1"/>
          <p:nvPr/>
        </p:nvSpPr>
        <p:spPr>
          <a:xfrm>
            <a:off x="405475" y="1293275"/>
            <a:ext cx="36771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Say you want to compare the 2021 10-K filings for Uber and Lyft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Question: “Compare and contrast the customer segments and geographies that grew the fastest.”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 a </a:t>
            </a: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query plan 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 your document sources.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/>
          <p:nvPr>
            <p:ph idx="1" type="body"/>
          </p:nvPr>
        </p:nvSpPr>
        <p:spPr>
          <a:xfrm>
            <a:off x="2357475" y="19860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- 4</a:t>
            </a:r>
            <a:endParaRPr sz="3000"/>
          </a:p>
        </p:txBody>
      </p:sp>
      <p:sp>
        <p:nvSpPr>
          <p:cNvPr id="439" name="Google Shape;439;p44"/>
          <p:cNvSpPr txBox="1"/>
          <p:nvPr/>
        </p:nvSpPr>
        <p:spPr>
          <a:xfrm>
            <a:off x="3123000" y="29778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740475" y="8017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 Question Query Engine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5"/>
          <p:cNvSpPr txBox="1"/>
          <p:nvPr>
            <p:ph type="title"/>
          </p:nvPr>
        </p:nvSpPr>
        <p:spPr>
          <a:xfrm>
            <a:off x="2429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BREAK - 15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type="title"/>
          </p:nvPr>
        </p:nvSpPr>
        <p:spPr>
          <a:xfrm>
            <a:off x="0" y="131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Management</a:t>
            </a:r>
            <a:endParaRPr/>
          </a:p>
        </p:txBody>
      </p:sp>
      <p:sp>
        <p:nvSpPr>
          <p:cNvPr id="451" name="Google Shape;451;p46"/>
          <p:cNvSpPr txBox="1"/>
          <p:nvPr>
            <p:ph idx="1" type="body"/>
          </p:nvPr>
        </p:nvSpPr>
        <p:spPr>
          <a:xfrm>
            <a:off x="2514900" y="2810275"/>
            <a:ext cx="51165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PRACTICAL SESSION-5</a:t>
            </a:r>
            <a:endParaRPr/>
          </a:p>
        </p:txBody>
      </p:sp>
      <p:sp>
        <p:nvSpPr>
          <p:cNvPr id="452" name="Google Shape;452;p46"/>
          <p:cNvSpPr txBox="1"/>
          <p:nvPr/>
        </p:nvSpPr>
        <p:spPr>
          <a:xfrm>
            <a:off x="3010700" y="2106575"/>
            <a:ext cx="4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Metadata Filtering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type="title"/>
          </p:nvPr>
        </p:nvSpPr>
        <p:spPr>
          <a:xfrm>
            <a:off x="311700" y="194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Agents with Recursive Retriever</a:t>
            </a:r>
            <a:endParaRPr/>
          </a:p>
        </p:txBody>
      </p:sp>
      <p:sp>
        <p:nvSpPr>
          <p:cNvPr id="458" name="Google Shape;458;p47"/>
          <p:cNvSpPr txBox="1"/>
          <p:nvPr>
            <p:ph idx="1" type="body"/>
          </p:nvPr>
        </p:nvSpPr>
        <p:spPr>
          <a:xfrm>
            <a:off x="311700" y="2656125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PRACTICAL SESSION - 7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311700" y="0"/>
            <a:ext cx="84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199500" y="889050"/>
            <a:ext cx="8526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Response Evaluation.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FaithFullNess Evaluator - </a:t>
            </a:r>
            <a:r>
              <a:rPr lang="en" sz="1800">
                <a:solidFill>
                  <a:schemeClr val="dk1"/>
                </a:solidFill>
              </a:rPr>
              <a:t>to measure if the response is hallicunated.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Relevancy Evaluator</a:t>
            </a:r>
            <a:r>
              <a:rPr lang="en" sz="1800"/>
              <a:t> -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to measure if the response + source nodes match the query.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Correctness Evaluator</a:t>
            </a:r>
            <a:r>
              <a:rPr lang="en" sz="1800"/>
              <a:t> -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to evaluate the relevance and correctness of a generated answer against a reference answer.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Guideline Evaluator</a:t>
            </a:r>
            <a:r>
              <a:rPr lang="en" sz="1800"/>
              <a:t> -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to evaluate a question answer system given user specified guidelines.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GUIDELINES </a:t>
            </a:r>
            <a:r>
              <a:rPr b="1" lang="en" sz="1800">
                <a:solidFill>
                  <a:srgbClr val="CE5C00"/>
                </a:solidFill>
              </a:rPr>
              <a:t>=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[</a:t>
            </a:r>
            <a:endParaRPr sz="1800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rgbClr val="4E9A06"/>
                </a:solidFill>
              </a:rPr>
              <a:t>"The response should fully answer the query."</a:t>
            </a:r>
            <a:r>
              <a:rPr b="1" lang="en" sz="1800">
                <a:solidFill>
                  <a:schemeClr val="dk1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rgbClr val="4E9A06"/>
                </a:solidFill>
              </a:rPr>
              <a:t>"The response should avoid being vague or ambiguous."</a:t>
            </a:r>
            <a:r>
              <a:rPr b="1" lang="en" sz="1800">
                <a:solidFill>
                  <a:schemeClr val="dk1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rgbClr val="4E9A06"/>
                </a:solidFill>
              </a:rPr>
              <a:t>"The response should be specific and use statistics or numbers when possible."</a:t>
            </a:r>
            <a:r>
              <a:rPr b="1" lang="en" sz="1800">
                <a:solidFill>
                  <a:schemeClr val="dk1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800">
                <a:solidFill>
                  <a:schemeClr val="dk1"/>
                </a:solidFill>
              </a:rPr>
              <a:t>]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950" y="152400"/>
            <a:ext cx="326517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9"/>
          <p:cNvSpPr txBox="1"/>
          <p:nvPr/>
        </p:nvSpPr>
        <p:spPr>
          <a:xfrm>
            <a:off x="525450" y="24262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FaithFullness Evaluator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475" y="152400"/>
            <a:ext cx="349908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856" y="152400"/>
            <a:ext cx="402358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0"/>
          <p:cNvSpPr txBox="1"/>
          <p:nvPr/>
        </p:nvSpPr>
        <p:spPr>
          <a:xfrm>
            <a:off x="396450" y="1524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Relevancy Evaluator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/>
          <p:nvPr>
            <p:ph type="title"/>
          </p:nvPr>
        </p:nvSpPr>
        <p:spPr>
          <a:xfrm>
            <a:off x="501550" y="918075"/>
            <a:ext cx="3809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Retrieval Evaluation.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Hit Rate.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MRR</a:t>
            </a:r>
            <a:endParaRPr sz="1800"/>
          </a:p>
        </p:txBody>
      </p:sp>
      <p:pic>
        <p:nvPicPr>
          <p:cNvPr id="483" name="Google Shape;4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275" y="1943600"/>
            <a:ext cx="7929477" cy="26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1"/>
          <p:cNvSpPr txBox="1"/>
          <p:nvPr>
            <p:ph type="title"/>
          </p:nvPr>
        </p:nvSpPr>
        <p:spPr>
          <a:xfrm>
            <a:off x="364950" y="-51800"/>
            <a:ext cx="84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485" name="Google Shape;485;p51"/>
          <p:cNvSpPr txBox="1"/>
          <p:nvPr/>
        </p:nvSpPr>
        <p:spPr>
          <a:xfrm>
            <a:off x="1157275" y="4351375"/>
            <a:ext cx="59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guide: </a:t>
            </a:r>
            <a:r>
              <a:rPr b="0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https://gpt-index.readthedocs.io/en/stable/core_modules/supporting_modules/evaluation/root.html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152475"/>
            <a:ext cx="71325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/>
              <a:t>Fine-tuning</a:t>
            </a:r>
            <a:r>
              <a:rPr lang="en"/>
              <a:t> - baking knowledge into the weights of the network</a:t>
            </a:r>
            <a:endParaRPr/>
          </a:p>
        </p:txBody>
      </p:sp>
      <p:pic>
        <p:nvPicPr>
          <p:cNvPr descr="ChatGPT logo.svg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7897" y="2986637"/>
            <a:ext cx="616228" cy="61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3406827" y="3602865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Notion app logo.png - Wikimedia Commons" id="108" name="Google Shape;1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750" y="3050471"/>
            <a:ext cx="704323" cy="704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6"/>
          <p:cNvCxnSpPr>
            <a:stCxn id="108" idx="2"/>
            <a:endCxn id="107" idx="2"/>
          </p:cNvCxnSpPr>
          <p:nvPr/>
        </p:nvCxnSpPr>
        <p:spPr>
          <a:xfrm flipH="1" rot="-5400000">
            <a:off x="2089312" y="2396392"/>
            <a:ext cx="248400" cy="2965200"/>
          </a:xfrm>
          <a:prstGeom prst="curvedConnector3">
            <a:avLst>
              <a:gd fmla="val 19581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0" name="Google Shape;110;p16"/>
          <p:cNvSpPr txBox="1"/>
          <p:nvPr/>
        </p:nvSpPr>
        <p:spPr>
          <a:xfrm>
            <a:off x="2031224" y="3864827"/>
            <a:ext cx="13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RLHF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1013050" y="2299800"/>
            <a:ext cx="24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Fine-tune:</a:t>
            </a:r>
            <a:r>
              <a:rPr b="1" i="0" lang="en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Private Data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tGPT logo.svg"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1772" y="3491850"/>
            <a:ext cx="616228" cy="61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6240702" y="4108078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6309175" y="2241163"/>
            <a:ext cx="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1" i="0" sz="1400" u="sng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936275" y="2804500"/>
            <a:ext cx="1575900" cy="4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DAU as per yesterday’s product brief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6"/>
          <p:cNvCxnSpPr/>
          <p:nvPr/>
        </p:nvCxnSpPr>
        <p:spPr>
          <a:xfrm>
            <a:off x="5539825" y="3408025"/>
            <a:ext cx="549900" cy="44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7" name="Google Shape;117;p16"/>
          <p:cNvSpPr txBox="1"/>
          <p:nvPr/>
        </p:nvSpPr>
        <p:spPr>
          <a:xfrm>
            <a:off x="7060225" y="2804500"/>
            <a:ext cx="1575900" cy="4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1.2M, as per XYZ’s note in Notion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 flipH="1" rot="10800000">
            <a:off x="7035250" y="3421350"/>
            <a:ext cx="556500" cy="33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/>
          <p:nvPr>
            <p:ph idx="1" type="body"/>
          </p:nvPr>
        </p:nvSpPr>
        <p:spPr>
          <a:xfrm>
            <a:off x="2357475" y="19860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- 6</a:t>
            </a:r>
            <a:endParaRPr sz="3000"/>
          </a:p>
        </p:txBody>
      </p:sp>
      <p:sp>
        <p:nvSpPr>
          <p:cNvPr id="491" name="Google Shape;491;p52"/>
          <p:cNvSpPr txBox="1"/>
          <p:nvPr/>
        </p:nvSpPr>
        <p:spPr>
          <a:xfrm>
            <a:off x="3123000" y="29778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2"/>
          <p:cNvSpPr txBox="1"/>
          <p:nvPr/>
        </p:nvSpPr>
        <p:spPr>
          <a:xfrm>
            <a:off x="439450" y="8017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/>
          <p:nvPr>
            <p:ph type="title"/>
          </p:nvPr>
        </p:nvSpPr>
        <p:spPr>
          <a:xfrm>
            <a:off x="394650" y="239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Embedding Models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/>
          <p:nvPr/>
        </p:nvSpPr>
        <p:spPr>
          <a:xfrm>
            <a:off x="202175" y="1834300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633" y="1405850"/>
            <a:ext cx="1658066" cy="27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4"/>
          <p:cNvSpPr txBox="1"/>
          <p:nvPr/>
        </p:nvSpPr>
        <p:spPr>
          <a:xfrm>
            <a:off x="202175" y="8044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LlamaReaders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4"/>
          <p:cNvSpPr txBox="1"/>
          <p:nvPr>
            <p:ph type="title"/>
          </p:nvPr>
        </p:nvSpPr>
        <p:spPr>
          <a:xfrm>
            <a:off x="152400" y="30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Applications Using LlamaIndex</a:t>
            </a:r>
            <a:endParaRPr/>
          </a:p>
        </p:txBody>
      </p:sp>
      <p:pic>
        <p:nvPicPr>
          <p:cNvPr id="506" name="Google Shape;506;p54" title="LlamaReaders demo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0324" y="1710500"/>
            <a:ext cx="3726477" cy="197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title"/>
          </p:nvPr>
        </p:nvSpPr>
        <p:spPr>
          <a:xfrm>
            <a:off x="311700" y="19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Albus</a:t>
            </a:r>
            <a:endParaRPr/>
          </a:p>
        </p:txBody>
      </p:sp>
      <p:pic>
        <p:nvPicPr>
          <p:cNvPr id="512" name="Google Shape;51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425" y="767700"/>
            <a:ext cx="7126922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5"/>
          <p:cNvSpPr txBox="1"/>
          <p:nvPr/>
        </p:nvSpPr>
        <p:spPr>
          <a:xfrm>
            <a:off x="810425" y="4681425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type="title"/>
          </p:nvPr>
        </p:nvSpPr>
        <p:spPr>
          <a:xfrm>
            <a:off x="252150" y="99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Automatic KT Generator For Code Bases</a:t>
            </a:r>
            <a:endParaRPr/>
          </a:p>
        </p:txBody>
      </p:sp>
      <p:pic>
        <p:nvPicPr>
          <p:cNvPr id="519" name="Google Shape;51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150" y="661263"/>
            <a:ext cx="840698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6"/>
          <p:cNvSpPr txBox="1"/>
          <p:nvPr/>
        </p:nvSpPr>
        <p:spPr>
          <a:xfrm>
            <a:off x="536875" y="4351250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6"/>
          <p:cNvSpPr txBox="1"/>
          <p:nvPr/>
        </p:nvSpPr>
        <p:spPr>
          <a:xfrm>
            <a:off x="1801125" y="4351250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Blog Post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 txBox="1"/>
          <p:nvPr>
            <p:ph type="title"/>
          </p:nvPr>
        </p:nvSpPr>
        <p:spPr>
          <a:xfrm>
            <a:off x="311700" y="1544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Guides</a:t>
            </a:r>
            <a:endParaRPr/>
          </a:p>
        </p:txBody>
      </p:sp>
      <p:sp>
        <p:nvSpPr>
          <p:cNvPr id="527" name="Google Shape;527;p57"/>
          <p:cNvSpPr txBox="1"/>
          <p:nvPr>
            <p:ph idx="1" type="body"/>
          </p:nvPr>
        </p:nvSpPr>
        <p:spPr>
          <a:xfrm>
            <a:off x="311700" y="2004300"/>
            <a:ext cx="85206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Documentation Guide.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Contributions Guide.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Discord.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Twitter.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Linkedin.</a:t>
            </a:r>
            <a:endParaRPr/>
          </a:p>
        </p:txBody>
      </p:sp>
      <p:sp>
        <p:nvSpPr>
          <p:cNvPr id="528" name="Google Shape;528;p57"/>
          <p:cNvSpPr txBox="1"/>
          <p:nvPr/>
        </p:nvSpPr>
        <p:spPr>
          <a:xfrm>
            <a:off x="311700" y="1055175"/>
            <a:ext cx="59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BlogPost/ Project Submission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7"/>
          <p:cNvSpPr txBox="1"/>
          <p:nvPr/>
        </p:nvSpPr>
        <p:spPr>
          <a:xfrm>
            <a:off x="382125" y="311850"/>
            <a:ext cx="685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BlogPost/ Project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type="title"/>
          </p:nvPr>
        </p:nvSpPr>
        <p:spPr>
          <a:xfrm>
            <a:off x="242900" y="491225"/>
            <a:ext cx="8520600" cy="18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Thanks!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35" name="Google Shape;535;p58"/>
          <p:cNvSpPr txBox="1"/>
          <p:nvPr/>
        </p:nvSpPr>
        <p:spPr>
          <a:xfrm>
            <a:off x="2992200" y="2097775"/>
            <a:ext cx="315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to reach out.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3215825" y="3276500"/>
            <a:ext cx="59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BlogPost/ Project Submission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 txBox="1"/>
          <p:nvPr>
            <p:ph type="title"/>
          </p:nvPr>
        </p:nvSpPr>
        <p:spPr>
          <a:xfrm>
            <a:off x="252175" y="2339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Win T-Shirts by Participating In Quiz</a:t>
            </a:r>
            <a:endParaRPr/>
          </a:p>
        </p:txBody>
      </p:sp>
      <p:pic>
        <p:nvPicPr>
          <p:cNvPr id="542" name="Google Shape;5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075" y="1075750"/>
            <a:ext cx="4090810" cy="37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Fine-tuning</a:t>
            </a:r>
            <a:r>
              <a:rPr lang="en"/>
              <a:t> - baking knowledge into the weights of the network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Downsides: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preparation effort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Doesn’t work well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upfront cost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learning/ Updating new data - hard.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/>
              <a:t>In-context learning </a:t>
            </a:r>
            <a:r>
              <a:rPr lang="en"/>
              <a:t>- Fix the model, put context into the prompt</a:t>
            </a:r>
            <a:endParaRPr/>
          </a:p>
        </p:txBody>
      </p:sp>
      <p:pic>
        <p:nvPicPr>
          <p:cNvPr descr="ChatGPT logo.svg"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1772" y="3491850"/>
            <a:ext cx="616228" cy="61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6240702" y="4108078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309175" y="2241163"/>
            <a:ext cx="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1" i="0" sz="1400" u="sng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4936275" y="2804500"/>
            <a:ext cx="1575900" cy="53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DAU as per yesterday’s product brief, given following docs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5539825" y="3408025"/>
            <a:ext cx="549900" cy="44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6" name="Google Shape;136;p18"/>
          <p:cNvSpPr txBox="1"/>
          <p:nvPr/>
        </p:nvSpPr>
        <p:spPr>
          <a:xfrm>
            <a:off x="7060225" y="2804500"/>
            <a:ext cx="1575900" cy="4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1.2M, as per XYZ’s note in Notion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8"/>
          <p:cNvCxnSpPr/>
          <p:nvPr/>
        </p:nvCxnSpPr>
        <p:spPr>
          <a:xfrm flipH="1" rot="10800000">
            <a:off x="7035250" y="3421350"/>
            <a:ext cx="556500" cy="33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8" name="Google Shape;138;p18"/>
          <p:cNvCxnSpPr/>
          <p:nvPr/>
        </p:nvCxnSpPr>
        <p:spPr>
          <a:xfrm flipH="1" rot="10800000">
            <a:off x="5126525" y="3944425"/>
            <a:ext cx="741900" cy="24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9" name="Google Shape;139;p18"/>
          <p:cNvSpPr txBox="1"/>
          <p:nvPr/>
        </p:nvSpPr>
        <p:spPr>
          <a:xfrm>
            <a:off x="5858625" y="3760200"/>
            <a:ext cx="3510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306143" y="4274721"/>
            <a:ext cx="1498838" cy="490491"/>
            <a:chOff x="4359575" y="4217250"/>
            <a:chExt cx="1575900" cy="706250"/>
          </a:xfrm>
        </p:grpSpPr>
        <p:sp>
          <p:nvSpPr>
            <p:cNvPr id="141" name="Google Shape;141;p18"/>
            <p:cNvSpPr/>
            <p:nvPr/>
          </p:nvSpPr>
          <p:spPr>
            <a:xfrm>
              <a:off x="4359575" y="4253000"/>
              <a:ext cx="1575900" cy="670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" name="Google Shape;142;p18"/>
            <p:cNvGrpSpPr/>
            <p:nvPr/>
          </p:nvGrpSpPr>
          <p:grpSpPr>
            <a:xfrm>
              <a:off x="4368788" y="4217250"/>
              <a:ext cx="1469362" cy="570243"/>
              <a:chOff x="4368788" y="4217250"/>
              <a:chExt cx="1469362" cy="570243"/>
            </a:xfrm>
          </p:grpSpPr>
          <p:pic>
            <p:nvPicPr>
              <p:cNvPr descr="File:Notion app logo.png - Wikimedia Commons" id="143" name="Google Shape;143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76450" y="4341968"/>
                <a:ext cx="132175" cy="1321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" name="Google Shape;144;p18"/>
              <p:cNvSpPr txBox="1"/>
              <p:nvPr/>
            </p:nvSpPr>
            <p:spPr>
              <a:xfrm>
                <a:off x="4657950" y="4217250"/>
                <a:ext cx="1180200" cy="2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Prod Brief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ile:Notion app logo.png - Wikimedia Commons" id="145" name="Google Shape;145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76450" y="4655318"/>
                <a:ext cx="132175" cy="1321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" name="Google Shape;146;p18"/>
              <p:cNvSpPr txBox="1"/>
              <p:nvPr/>
            </p:nvSpPr>
            <p:spPr>
              <a:xfrm>
                <a:off x="4368788" y="4500975"/>
                <a:ext cx="1347900" cy="2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Meeting Notes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" name="Google Shape;147;p18"/>
          <p:cNvSpPr txBox="1"/>
          <p:nvPr/>
        </p:nvSpPr>
        <p:spPr>
          <a:xfrm>
            <a:off x="420925" y="2068700"/>
            <a:ext cx="3275100" cy="255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yesterday's product brief meeting, the team discussed several key metrics, with a focus on Daily Active Users (DAU). Karthik provided an update on the DAU, highlighting that it reached 1.2M, marking a 3% growth compared to last week. The team attributed this growth to the recent updates in the onboarding process and expressed optimism for continued upward trends………….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18"/>
          <p:cNvCxnSpPr>
            <a:stCxn id="147" idx="3"/>
            <a:endCxn id="146" idx="1"/>
          </p:cNvCxnSpPr>
          <p:nvPr/>
        </p:nvCxnSpPr>
        <p:spPr>
          <a:xfrm>
            <a:off x="3696025" y="3346250"/>
            <a:ext cx="618900" cy="12093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In-context learning </a:t>
            </a:r>
            <a:r>
              <a:rPr lang="en"/>
              <a:t>- Fix the model, put context into the prompt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Downsides: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token limit on context length.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context might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Key challenges of in-context learning</a:t>
            </a:r>
            <a:endParaRPr b="1"/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retrieve the right context for the prompt?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deal with long context?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deal with source data that is potentially very large? (GB’s, TB’s)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tradeoff between: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Latency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749850" y="1045725"/>
            <a:ext cx="7644300" cy="1044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Knowledge-Intensive LLM Applications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749850" y="2616175"/>
            <a:ext cx="7644300" cy="2451000"/>
          </a:xfrm>
          <a:prstGeom prst="roundRect">
            <a:avLst>
              <a:gd fmla="val 933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749850" y="2616650"/>
            <a:ext cx="76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LlamaIndex</a:t>
            </a: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framework for LLM app development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1161225" y="3311425"/>
            <a:ext cx="2172600" cy="1487700"/>
          </a:xfrm>
          <a:prstGeom prst="roundRect">
            <a:avLst>
              <a:gd fmla="val 16667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Notion app logo.png - Wikimedia Commons"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618" y="3472268"/>
            <a:ext cx="282070" cy="282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lack icon 2019.svg - Wikimedia Commons"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9488" y="3472264"/>
            <a:ext cx="282069" cy="282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rd's Branding Guidelines" id="171" name="Google Shape;1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9359" y="3811181"/>
            <a:ext cx="314580" cy="2390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alesforce.com logo.svg - Wikimedia Commons" id="172" name="Google Shape;17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8876" y="3789667"/>
            <a:ext cx="403293" cy="282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DF file icon.svg - Wikimedia Commons" id="173" name="Google Shape;17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5421" y="3493785"/>
            <a:ext cx="194626" cy="239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PowerPoint (2019–present).svg - Wikimedia Commons" id="174" name="Google Shape;17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4008" y="3515296"/>
            <a:ext cx="257115" cy="239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Excel (2019–present).svg - Wikimedia Commons" id="175" name="Google Shape;17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29769" y="3515270"/>
            <a:ext cx="257119" cy="239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- Free web icons" id="176" name="Google Shape;176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63273" y="3802142"/>
            <a:ext cx="257120" cy="257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peaker Icon.svg - Wikipedia" id="177" name="Google Shape;17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90898" y="3811180"/>
            <a:ext cx="239062" cy="239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econe 2.0: Take Vector Search from the Lab to Production | Pinecone" id="178" name="Google Shape;178;p21"/>
          <p:cNvPicPr preferRelativeResize="0"/>
          <p:nvPr/>
        </p:nvPicPr>
        <p:blipFill rotWithShape="1">
          <a:blip r:embed="rId12">
            <a:alphaModFix/>
          </a:blip>
          <a:srcRect b="10289" l="3742" r="76558" t="11168"/>
          <a:stretch/>
        </p:blipFill>
        <p:spPr>
          <a:xfrm>
            <a:off x="1398574" y="4110559"/>
            <a:ext cx="282070" cy="30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weaviate/weaviate: Weaviate is an open source vector search engine  that stores both objects and vectors, allowing for combining vector search  with structured filtering with the fault-tolerance and scalability of a" id="179" name="Google Shape;179;p21"/>
          <p:cNvPicPr preferRelativeResize="0"/>
          <p:nvPr/>
        </p:nvPicPr>
        <p:blipFill rotWithShape="1">
          <a:blip r:embed="rId13">
            <a:alphaModFix/>
          </a:blip>
          <a:srcRect b="0" l="9859" r="9391" t="27315"/>
          <a:stretch/>
        </p:blipFill>
        <p:spPr>
          <a:xfrm>
            <a:off x="1743919" y="4123055"/>
            <a:ext cx="442876" cy="282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nowflake Logo.svg - Wikimedia Commons" id="180" name="Google Shape;180;p21"/>
          <p:cNvPicPr preferRelativeResize="0"/>
          <p:nvPr/>
        </p:nvPicPr>
        <p:blipFill rotWithShape="1">
          <a:blip r:embed="rId14">
            <a:alphaModFix/>
          </a:blip>
          <a:srcRect b="0" l="0" r="74385" t="0"/>
          <a:stretch/>
        </p:blipFill>
        <p:spPr>
          <a:xfrm>
            <a:off x="2737693" y="4433041"/>
            <a:ext cx="282070" cy="263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181" name="Google Shape;181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55637" y="4220968"/>
            <a:ext cx="282070" cy="291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182" name="Google Shape;182;p21"/>
          <p:cNvPicPr preferRelativeResize="0"/>
          <p:nvPr/>
        </p:nvPicPr>
        <p:blipFill rotWithShape="1">
          <a:blip r:embed="rId16">
            <a:alphaModFix/>
          </a:blip>
          <a:srcRect b="0" l="0" r="85870" t="0"/>
          <a:stretch/>
        </p:blipFill>
        <p:spPr>
          <a:xfrm>
            <a:off x="2953210" y="4180460"/>
            <a:ext cx="194618" cy="37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98673" y="4482981"/>
            <a:ext cx="359526" cy="23909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5401500" y="3439075"/>
            <a:ext cx="2581500" cy="1371300"/>
          </a:xfrm>
          <a:prstGeom prst="roundRect">
            <a:avLst>
              <a:gd fmla="val 10913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Foundation Models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pen Ai Logo PNG Vectors Free Download" id="185" name="Google Shape;185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05400" y="3848321"/>
            <a:ext cx="442875" cy="448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21 Labs - Crunchbase Company Profile &amp; Funding" id="186" name="Google Shape;186;p21"/>
          <p:cNvPicPr preferRelativeResize="0"/>
          <p:nvPr/>
        </p:nvPicPr>
        <p:blipFill rotWithShape="1">
          <a:blip r:embed="rId19">
            <a:alphaModFix/>
          </a:blip>
          <a:srcRect b="34590" l="0" r="0" t="34633"/>
          <a:stretch/>
        </p:blipFill>
        <p:spPr>
          <a:xfrm>
            <a:off x="6975035" y="4512627"/>
            <a:ext cx="835394" cy="25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thropic" id="187" name="Google Shape;187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602050" y="3796300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here Raises $125M Series B to Fuel Rapid Platform" id="188" name="Google Shape;188;p21"/>
          <p:cNvPicPr preferRelativeResize="0"/>
          <p:nvPr/>
        </p:nvPicPr>
        <p:blipFill rotWithShape="1">
          <a:blip r:embed="rId21">
            <a:alphaModFix/>
          </a:blip>
          <a:srcRect b="25108" l="11768" r="10596" t="19657"/>
          <a:stretch/>
        </p:blipFill>
        <p:spPr>
          <a:xfrm>
            <a:off x="5491750" y="4418875"/>
            <a:ext cx="1068434" cy="37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1"/>
          <p:cNvCxnSpPr/>
          <p:nvPr/>
        </p:nvCxnSpPr>
        <p:spPr>
          <a:xfrm>
            <a:off x="3430275" y="2086425"/>
            <a:ext cx="0" cy="52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21"/>
          <p:cNvCxnSpPr/>
          <p:nvPr/>
        </p:nvCxnSpPr>
        <p:spPr>
          <a:xfrm rot="10800000">
            <a:off x="5137775" y="2086400"/>
            <a:ext cx="0" cy="51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" name="Google Shape;191;p21"/>
          <p:cNvSpPr txBox="1"/>
          <p:nvPr/>
        </p:nvSpPr>
        <p:spPr>
          <a:xfrm>
            <a:off x="1590900" y="2072025"/>
            <a:ext cx="165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Input: </a:t>
            </a: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 query description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401500" y="2072025"/>
            <a:ext cx="201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 </a:t>
            </a: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 response with references, actions, etc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2355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844425" y="1487625"/>
            <a:ext cx="7935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Sales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1805325" y="1487625"/>
            <a:ext cx="10614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2968350" y="1487625"/>
            <a:ext cx="10614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Recruiting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4131375" y="1487625"/>
            <a:ext cx="8535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5086500" y="1487625"/>
            <a:ext cx="7404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Legal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5928525" y="1487625"/>
            <a:ext cx="11043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Finance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7134450" y="1487625"/>
            <a:ext cx="11043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</a:t>
            </a:r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717116" y="3493352"/>
            <a:ext cx="1158800" cy="11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